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9" r:id="rId3"/>
    <p:sldId id="260" r:id="rId4"/>
    <p:sldId id="261" r:id="rId5"/>
  </p:sldIdLst>
  <p:sldSz cx="12192000" cy="7199313"/>
  <p:notesSz cx="6858000" cy="9313863"/>
  <p:defaultTextStyle>
    <a:defPPr>
      <a:defRPr lang="th-TH"/>
    </a:defPPr>
    <a:lvl1pPr marL="0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185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370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555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740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5925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109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295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480" algn="l" defTabSz="91437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800080"/>
    <a:srgbClr val="CC00CC"/>
    <a:srgbClr val="FFFF66"/>
    <a:srgbClr val="DBDBDB"/>
    <a:srgbClr val="FFE699"/>
    <a:srgbClr val="BD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6029" autoAdjust="0"/>
    <p:restoredTop sz="89443" autoAdjust="0"/>
  </p:normalViewPr>
  <p:slideViewPr>
    <p:cSldViewPr snapToGrid="0">
      <p:cViewPr varScale="1">
        <p:scale>
          <a:sx n="58" d="100"/>
          <a:sy n="58" d="100"/>
        </p:scale>
        <p:origin x="1380" y="90"/>
      </p:cViewPr>
      <p:guideLst>
        <p:guide orient="horz" pos="226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9A99F-13F4-4152-ACD3-89E60BC17888}" type="datetimeFigureOut">
              <a:rPr lang="th-TH" smtClean="0"/>
              <a:t>04/11/61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1163638"/>
            <a:ext cx="5324475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81514"/>
            <a:ext cx="5486400" cy="36687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4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2EE12-AA66-4CE2-B4E1-EC0FE940ED7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5799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5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0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5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0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5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09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95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0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>
          <a:xfrm>
            <a:off x="766763" y="1163638"/>
            <a:ext cx="5324475" cy="314325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2EE12-AA66-4CE2-B4E1-EC0FE940ED78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91665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78224"/>
            <a:ext cx="9144000" cy="250642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81306"/>
            <a:ext cx="9144000" cy="17381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9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5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269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990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83299"/>
            <a:ext cx="2628900" cy="6101085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83299"/>
            <a:ext cx="7734300" cy="610108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8202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236454"/>
            <a:ext cx="10363200" cy="154318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079611"/>
            <a:ext cx="8534400" cy="18398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773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596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626226"/>
            <a:ext cx="10363200" cy="1429864"/>
          </a:xfrm>
        </p:spPr>
        <p:txBody>
          <a:bodyPr anchor="t"/>
          <a:lstStyle>
            <a:lvl1pPr algn="l">
              <a:defRPr sz="4199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051377"/>
            <a:ext cx="10363200" cy="15748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69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72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9840"/>
            <a:ext cx="5384800" cy="4751214"/>
          </a:xfrm>
        </p:spPr>
        <p:txBody>
          <a:bodyPr/>
          <a:lstStyle>
            <a:lvl1pPr>
              <a:defRPr sz="2939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9840"/>
            <a:ext cx="5384800" cy="4751214"/>
          </a:xfrm>
        </p:spPr>
        <p:txBody>
          <a:bodyPr/>
          <a:lstStyle>
            <a:lvl1pPr>
              <a:defRPr sz="2939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509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11513"/>
            <a:ext cx="5386917" cy="671602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283115"/>
            <a:ext cx="5386917" cy="4147938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11513"/>
            <a:ext cx="5389033" cy="671602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283115"/>
            <a:ext cx="5389033" cy="4147938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56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73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536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86639"/>
            <a:ext cx="4011084" cy="1219884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86640"/>
            <a:ext cx="6815667" cy="6144414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506523"/>
            <a:ext cx="4011084" cy="4924531"/>
          </a:xfrm>
        </p:spPr>
        <p:txBody>
          <a:bodyPr/>
          <a:lstStyle>
            <a:lvl1pPr marL="0" indent="0">
              <a:buNone/>
              <a:defRPr sz="1470"/>
            </a:lvl1pPr>
            <a:lvl2pPr marL="479969" indent="0">
              <a:buNone/>
              <a:defRPr sz="1260"/>
            </a:lvl2pPr>
            <a:lvl3pPr marL="959937" indent="0">
              <a:buNone/>
              <a:defRPr sz="1050"/>
            </a:lvl3pPr>
            <a:lvl4pPr marL="1439906" indent="0">
              <a:buNone/>
              <a:defRPr sz="945"/>
            </a:lvl4pPr>
            <a:lvl5pPr marL="1919874" indent="0">
              <a:buNone/>
              <a:defRPr sz="945"/>
            </a:lvl5pPr>
            <a:lvl6pPr marL="2399843" indent="0">
              <a:buNone/>
              <a:defRPr sz="945"/>
            </a:lvl6pPr>
            <a:lvl7pPr marL="2879811" indent="0">
              <a:buNone/>
              <a:defRPr sz="945"/>
            </a:lvl7pPr>
            <a:lvl8pPr marL="3359780" indent="0">
              <a:buNone/>
              <a:defRPr sz="945"/>
            </a:lvl8pPr>
            <a:lvl9pPr marL="3839748" indent="0">
              <a:buNone/>
              <a:defRPr sz="94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717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7112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5039519"/>
            <a:ext cx="7315200" cy="594944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43272"/>
            <a:ext cx="7315200" cy="4319588"/>
          </a:xfrm>
        </p:spPr>
        <p:txBody>
          <a:bodyPr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634463"/>
            <a:ext cx="7315200" cy="844919"/>
          </a:xfrm>
        </p:spPr>
        <p:txBody>
          <a:bodyPr/>
          <a:lstStyle>
            <a:lvl1pPr marL="0" indent="0">
              <a:buNone/>
              <a:defRPr sz="1470"/>
            </a:lvl1pPr>
            <a:lvl2pPr marL="479969" indent="0">
              <a:buNone/>
              <a:defRPr sz="1260"/>
            </a:lvl2pPr>
            <a:lvl3pPr marL="959937" indent="0">
              <a:buNone/>
              <a:defRPr sz="1050"/>
            </a:lvl3pPr>
            <a:lvl4pPr marL="1439906" indent="0">
              <a:buNone/>
              <a:defRPr sz="945"/>
            </a:lvl4pPr>
            <a:lvl5pPr marL="1919874" indent="0">
              <a:buNone/>
              <a:defRPr sz="945"/>
            </a:lvl5pPr>
            <a:lvl6pPr marL="2399843" indent="0">
              <a:buNone/>
              <a:defRPr sz="945"/>
            </a:lvl6pPr>
            <a:lvl7pPr marL="2879811" indent="0">
              <a:buNone/>
              <a:defRPr sz="945"/>
            </a:lvl7pPr>
            <a:lvl8pPr marL="3359780" indent="0">
              <a:buNone/>
              <a:defRPr sz="945"/>
            </a:lvl8pPr>
            <a:lvl9pPr marL="3839748" indent="0">
              <a:buNone/>
              <a:defRPr sz="94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9480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763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88307"/>
            <a:ext cx="2743200" cy="6142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88307"/>
            <a:ext cx="8026400" cy="61427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834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94831"/>
            <a:ext cx="10515600" cy="2994714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817876"/>
            <a:ext cx="10515600" cy="15748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70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916484"/>
            <a:ext cx="5181600" cy="456789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916484"/>
            <a:ext cx="5181600" cy="456789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1963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83297"/>
            <a:ext cx="10515600" cy="1391534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1764833"/>
            <a:ext cx="5157787" cy="8649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9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9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5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2629751"/>
            <a:ext cx="5157787" cy="386796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64833"/>
            <a:ext cx="5183188" cy="8649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9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9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5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629751"/>
            <a:ext cx="5183188" cy="386796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6296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3997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8572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79954"/>
            <a:ext cx="3932238" cy="167984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1036570"/>
            <a:ext cx="6172201" cy="511617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159795"/>
            <a:ext cx="3932238" cy="4001285"/>
          </a:xfrm>
        </p:spPr>
        <p:txBody>
          <a:bodyPr/>
          <a:lstStyle>
            <a:lvl1pPr marL="0" indent="0">
              <a:buNone/>
              <a:defRPr sz="1600"/>
            </a:lvl1pPr>
            <a:lvl2pPr marL="457203" indent="0">
              <a:buNone/>
              <a:defRPr sz="1400"/>
            </a:lvl2pPr>
            <a:lvl3pPr marL="914406" indent="0">
              <a:buNone/>
              <a:defRPr sz="1200"/>
            </a:lvl3pPr>
            <a:lvl4pPr marL="1371609" indent="0">
              <a:buNone/>
              <a:defRPr sz="1000"/>
            </a:lvl4pPr>
            <a:lvl5pPr marL="1828812" indent="0">
              <a:buNone/>
              <a:defRPr sz="1000"/>
            </a:lvl5pPr>
            <a:lvl6pPr marL="2286015" indent="0">
              <a:buNone/>
              <a:defRPr sz="1000"/>
            </a:lvl6pPr>
            <a:lvl7pPr marL="2743219" indent="0">
              <a:buNone/>
              <a:defRPr sz="1000"/>
            </a:lvl7pPr>
            <a:lvl8pPr marL="3200421" indent="0">
              <a:buNone/>
              <a:defRPr sz="1000"/>
            </a:lvl8pPr>
            <a:lvl9pPr marL="3657625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9013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79954"/>
            <a:ext cx="3932238" cy="167984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1036570"/>
            <a:ext cx="6172201" cy="511617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3" indent="0">
              <a:buNone/>
              <a:defRPr sz="2800"/>
            </a:lvl2pPr>
            <a:lvl3pPr marL="914406" indent="0">
              <a:buNone/>
              <a:defRPr sz="2400"/>
            </a:lvl3pPr>
            <a:lvl4pPr marL="1371609" indent="0">
              <a:buNone/>
              <a:defRPr sz="2000"/>
            </a:lvl4pPr>
            <a:lvl5pPr marL="1828812" indent="0">
              <a:buNone/>
              <a:defRPr sz="2000"/>
            </a:lvl5pPr>
            <a:lvl6pPr marL="2286015" indent="0">
              <a:buNone/>
              <a:defRPr sz="2000"/>
            </a:lvl6pPr>
            <a:lvl7pPr marL="2743219" indent="0">
              <a:buNone/>
              <a:defRPr sz="2000"/>
            </a:lvl7pPr>
            <a:lvl8pPr marL="3200421" indent="0">
              <a:buNone/>
              <a:defRPr sz="2000"/>
            </a:lvl8pPr>
            <a:lvl9pPr marL="3657625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159795"/>
            <a:ext cx="3932238" cy="4001285"/>
          </a:xfrm>
        </p:spPr>
        <p:txBody>
          <a:bodyPr/>
          <a:lstStyle>
            <a:lvl1pPr marL="0" indent="0">
              <a:buNone/>
              <a:defRPr sz="1600"/>
            </a:lvl1pPr>
            <a:lvl2pPr marL="457203" indent="0">
              <a:buNone/>
              <a:defRPr sz="1400"/>
            </a:lvl2pPr>
            <a:lvl3pPr marL="914406" indent="0">
              <a:buNone/>
              <a:defRPr sz="1200"/>
            </a:lvl3pPr>
            <a:lvl4pPr marL="1371609" indent="0">
              <a:buNone/>
              <a:defRPr sz="1000"/>
            </a:lvl4pPr>
            <a:lvl5pPr marL="1828812" indent="0">
              <a:buNone/>
              <a:defRPr sz="1000"/>
            </a:lvl5pPr>
            <a:lvl6pPr marL="2286015" indent="0">
              <a:buNone/>
              <a:defRPr sz="1000"/>
            </a:lvl6pPr>
            <a:lvl7pPr marL="2743219" indent="0">
              <a:buNone/>
              <a:defRPr sz="1000"/>
            </a:lvl7pPr>
            <a:lvl8pPr marL="3200421" indent="0">
              <a:buNone/>
              <a:defRPr sz="1000"/>
            </a:lvl8pPr>
            <a:lvl9pPr marL="3657625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4889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83297"/>
            <a:ext cx="10515600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916484"/>
            <a:ext cx="10515600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672699"/>
            <a:ext cx="27432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2C40E-4A65-427D-A52A-62868492AB0B}" type="datetimeFigureOut">
              <a:rPr lang="th-TH" smtClean="0"/>
              <a:pPr/>
              <a:t>04/11/61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672699"/>
            <a:ext cx="41148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672699"/>
            <a:ext cx="27432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1DA7F-8205-4DDB-80C7-D6CE2DD3E0EC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39A49ED4-97C7-4872-B04C-F1BAE44FAF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693" y="40204"/>
            <a:ext cx="1107364" cy="35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3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0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4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8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1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1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17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6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88306"/>
            <a:ext cx="10972800" cy="1199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9840"/>
            <a:ext cx="10972800" cy="4751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672697"/>
            <a:ext cx="28448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9937"/>
            <a:fld id="{169F219A-D9A3-440B-BC9F-7062DE7EE9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59937"/>
              <a:t>11/4/2018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672697"/>
            <a:ext cx="38608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993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672697"/>
            <a:ext cx="284480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59937"/>
            <a:fld id="{C15B1C28-612F-4249-81B5-EA2D65B9DA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5993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97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59937" rtl="0" eaLnBrk="1" latinLnBrk="0" hangingPunct="1"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76" indent="-359976" algn="l" defTabSz="959937" rtl="0" eaLnBrk="1" latinLnBrk="0" hangingPunct="1">
        <a:spcBef>
          <a:spcPct val="20000"/>
        </a:spcBef>
        <a:buFont typeface="Arial" pitchFamily="34" charset="0"/>
        <a:buChar char="•"/>
        <a:defRPr sz="3359" kern="1200">
          <a:solidFill>
            <a:schemeClr val="tx1"/>
          </a:solidFill>
          <a:latin typeface="+mn-lt"/>
          <a:ea typeface="+mn-ea"/>
          <a:cs typeface="+mn-cs"/>
        </a:defRPr>
      </a:lvl1pPr>
      <a:lvl2pPr marL="779949" indent="-299980" algn="l" defTabSz="959937" rtl="0" eaLnBrk="1" latinLnBrk="0" hangingPunct="1">
        <a:spcBef>
          <a:spcPct val="20000"/>
        </a:spcBef>
        <a:buFont typeface="Arial" pitchFamily="34" charset="0"/>
        <a:buChar char="–"/>
        <a:defRPr sz="2939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98177007-73D2-4EEA-A5BC-904FBD8E5947}"/>
              </a:ext>
            </a:extLst>
          </p:cNvPr>
          <p:cNvSpPr/>
          <p:nvPr/>
        </p:nvSpPr>
        <p:spPr>
          <a:xfrm>
            <a:off x="289005" y="323214"/>
            <a:ext cx="11575570" cy="916142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572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ts val="1619"/>
              </a:lnSpc>
            </a:pPr>
            <a:r>
              <a:rPr lang="th-TH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</a:t>
            </a:r>
            <a:r>
              <a:rPr lang="en-US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การป้องกันควบคุมโรคและลดปัจจัยเสี่ยงด้านสุขภาพ</a:t>
            </a:r>
          </a:p>
          <a:p>
            <a:pPr algn="ctr">
              <a:lnSpc>
                <a:spcPts val="1619"/>
              </a:lnSpc>
            </a:pPr>
            <a:r>
              <a:rPr lang="th-TH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โครงการเฝ้าระวังและป้องกันควบคุมโรคไม่ติดต่อแบบ</a:t>
            </a:r>
            <a:r>
              <a:rPr lang="th-TH" sz="1715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 เขตสุขภาพที่ </a:t>
            </a:r>
            <a:r>
              <a:rPr lang="en-US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 </a:t>
            </a:r>
            <a:r>
              <a:rPr lang="th-TH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</a:t>
            </a:r>
            <a:r>
              <a:rPr lang="en-US" sz="1715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2562</a:t>
            </a:r>
            <a:endParaRPr lang="th-TH" sz="1715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ts val="1619"/>
              </a:lnSpc>
            </a:pPr>
            <a:endParaRPr lang="th-TH" sz="2667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1060691" y="1239357"/>
            <a:ext cx="10833949" cy="13294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1524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defRPr/>
            </a:pPr>
            <a:endParaRPr lang="th-TH" sz="1524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อัตราผู้ป่วยโรคเบาหวานรายใหม่ลดลง ร้อยละ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(เทียบกับปี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ร้อยละผู้ป่วยเบาหวานรายใหม่จากกลุ่มเสี่ยงโรคเบาหวาน (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Pre-DM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ไม่เกินร้อยละ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2.05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อัตราตายโรคเบาหวานลดลง ร้อยละ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2.5 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ร้อยละของผู้ป่วย</a:t>
            </a:r>
            <a:r>
              <a:rPr lang="th-TH" sz="1715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CKD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ที่มีอัตราการลดลงของ </a:t>
            </a:r>
            <a:r>
              <a:rPr lang="en-US" sz="1524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eGFR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&lt; 4 ml/min/1.73m2/yr. 5.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อัตราตายโรคหลอดเลือดหัวใจ (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I20-25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&lt;27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ต่อแสน </a:t>
            </a:r>
            <a:r>
              <a:rPr lang="th-TH" sz="1524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ปชก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6.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อัตราตายผู้ป่วยโรคหลอดเลือดสมอง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≤ 7  7.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อัตราการเกิดการกำเริบเฉียบพลันในผู้ป่วย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COPD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อายุ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40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ปีขึ้นไป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&lt; 110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ครั้งต่อ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100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ผู้ป่วย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COPD 8.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อัตราผู้ป่วย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COPD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ที่ได้รับการรักษาครบวงจรและได้มาตรฐาน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&gt; 60 % 9.</a:t>
            </a:r>
            <a:r>
              <a:rPr lang="th-TH" sz="1524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อัตราการตัดนิ้ว เท้า</a:t>
            </a:r>
          </a:p>
          <a:p>
            <a:pPr>
              <a:defRPr/>
            </a:pP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ขา ใน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DM Foot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ไม่เกิน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30% 10.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ร้อยละผู้ป่วยโรคเรื้อรังที่สูบบุหรี่ได้รับคำแนะนำเพื่อเลิกสูบบุหรี่ </a:t>
            </a:r>
            <a:r>
              <a:rPr lang="en-US" sz="1524" b="1" u="sng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&gt;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50 </a:t>
            </a:r>
            <a:r>
              <a:rPr lang="en-US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11. </a:t>
            </a:r>
            <a:r>
              <a:rPr 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ร้อยละผู้ป่วยโรคเรื้อรังที่สูบบุหรี่</a:t>
            </a:r>
            <a:r>
              <a:rPr lang="en-US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เลิกสูบบุหรี่ </a:t>
            </a:r>
            <a:r>
              <a:rPr lang="en-US" sz="1600" u="sng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&gt;</a:t>
            </a:r>
            <a:r>
              <a:rPr lang="en-US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10%</a:t>
            </a:r>
            <a:endParaRPr lang="en-US" sz="1524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defRPr/>
            </a:pPr>
            <a:endParaRPr lang="en-US" sz="1715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defRPr/>
            </a:pPr>
            <a:r>
              <a:rPr lang="en-US" sz="1524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524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30629" y="3432005"/>
          <a:ext cx="10833946" cy="950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1315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3505918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3716713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</a:tblGrid>
              <a:tr h="9097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</a:t>
                      </a: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1: </a:t>
                      </a:r>
                      <a:r>
                        <a:rPr lang="th-TH" sz="15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พัฒนาระบบเฝ้าระวังและการจัดการข้อมูล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5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5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2</a:t>
                      </a:r>
                      <a:r>
                        <a:rPr lang="th-TH" sz="15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ร้างการมีส่วนร่วมของชุมชน/ท้องถิ่นและภาคีเครือข่ายในการป้องกันและลดการเข้าถึงปัจจัยเสี่ยงต่อการเกิดโรคเบาหวาน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5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Strategy 3</a:t>
                      </a:r>
                      <a:r>
                        <a:rPr lang="th-TH" sz="15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พัฒนาระบบบริหารจัดการและการจัดบริการเพื่อลดเสี่ยงและลดโรคให้สอดคล้องกับสถานการณ์โรคและบริบทพื้นที่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50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5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696833">
            <a:off x="8945658" y="465418"/>
            <a:ext cx="940180" cy="5530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24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P&amp;P</a:t>
            </a:r>
          </a:p>
          <a:p>
            <a:pPr algn="ctr"/>
            <a:r>
              <a:rPr lang="en-US" sz="1524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Strength</a:t>
            </a:r>
            <a:endParaRPr lang="th-TH" sz="1524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306283" y="2507618"/>
            <a:ext cx="754407" cy="9168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43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</a:t>
            </a:r>
            <a:r>
              <a:rPr lang="en-US" sz="1143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143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/>
          <p:nvPr/>
        </p:nvSpPr>
        <p:spPr>
          <a:xfrm>
            <a:off x="326125" y="4091074"/>
            <a:ext cx="689039" cy="2663453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33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กิจกรรมหลัก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56404727-B552-4CAD-A280-EADFB83EB0E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18390" y="4175358"/>
          <a:ext cx="10864749" cy="2579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461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3547088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3711200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</a:tblGrid>
              <a:tr h="257916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พัฒนาระบบการบันทึกข้อมูลและการลงรหัส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ICD10 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ในทุกระดับ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พัฒนาศักยภาพการจัดการข้อมูลและวิเคราะห์ข้อมูล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Dashboard NCD 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ข้อมูลเฝ้าระวังพฤติกรรมและโรคเบาหวาน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โรคไตเรื้อรัง/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Stroke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/STEMI/ COPD/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สุขภาพจิต</a:t>
                      </a:r>
                      <a:endParaRPr lang="en-US" sz="1500" b="0" baseline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4"/>
                        <a:tabLst/>
                        <a:defRPr/>
                      </a:pP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Dictionary LTC 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Specific Package Care 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จัดทำคู่มือการจำแนกประเภทเตียงผู้ป่วย รายโรค และแนวทางการติดตามยี่ยมผู้ป่วยที่บ้าน</a:t>
                      </a:r>
                      <a:endParaRPr lang="th-TH" sz="15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endParaRPr lang="th-TH" sz="1500" b="0" baseline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ขับเคลื่อนนโยบายสาธารณะ/การดำเนินงานผ่าน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5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พชอ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เขต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จังหวัด อำเภอ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คัดกรองโรคเบาหวาน/ โรคปอดอุดกั้นเรื้อรัง (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COPD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พัฒนาหมู่บ้าน/ชุมชนต้นแบบลดเสี่ยงลดโรคเบาหวาน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/โรคไต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เรื้อรัง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การปรับเปลี่ยนพฤติกรรม ปฏิบัติการ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อ.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ส.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ฟ.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(ลดหวาน ลดมัน ขยันออกกำลัง นั่งสมาธิ งดบุหรี่และเหล้า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เฝ้าระวังฟัน) และ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Self Care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MI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en-US" sz="1500" b="1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สื่อสารเตือนภัยรณรงค์ลดการกินอาหารลดเค็ม (กินจืด ยืดชีวิต)</a:t>
                      </a: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สถานประกอบการ  โรงเรียน วัด เป็นต้นแบบลดเสี่ยงลดโรค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DM</a:t>
                      </a:r>
                      <a:endParaRPr lang="th-TH" sz="1500" b="0" baseline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indent="0" algn="l">
                        <a:lnSpc>
                          <a:spcPts val="1500"/>
                        </a:lnSpc>
                        <a:buNone/>
                      </a:pP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500" b="0" baseline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อปท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./ หน่วยงานทุกภาคส่วนเป็นองค์กรไร้พุง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endParaRPr lang="th-TH" sz="15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พัฒนาศักยภาพบุคลากร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Case Manager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ผู้จัดการรายกรณี(ทดแทนฟื้นฟู)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พัฒนาสถานบริการสาธารณสุขผ่านเกณฑ์คลินิก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NCD Clinic Plus 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คลินิก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COPD &amp; Asthma,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CKD Clinic 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คุณภาพ/ ฟื้นฟูสมรรถภาพหัวใจ</a:t>
                      </a:r>
                      <a:endParaRPr lang="en-US" sz="15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พัฒนาคลินิก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DPAC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คุณภาพใน รพศ./</a:t>
                      </a:r>
                      <a:r>
                        <a:rPr lang="th-TH" sz="15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รพท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./</a:t>
                      </a:r>
                      <a:r>
                        <a:rPr lang="th-TH" sz="15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รพช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./รพ.สต.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พัฒนารูปแบบการปรับเปลี่ยนพฤติกรรมประชาชนกลุ่มเสี่ยง กลุ่มป่วย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ประเมินและค้นหาภาวะแทรกซ้อนตา ไต เท้า ช่องปาก หัวใจ หลอดเลือดสมอง  ซึมเศร้า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2Q 9Q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5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ดูแล รักษา ติดตามร่วมกับ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COC/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LTC/ Palliative Care</a:t>
                      </a: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พัฒนาระบบ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STEMI STROKE Fast track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เปิดให้บริการ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Stroke Unit </a:t>
                      </a:r>
                      <a:r>
                        <a:rPr lang="th-TH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 รพ.ระดับ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S</a:t>
                      </a:r>
                      <a:endParaRPr lang="th-TH" sz="15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  <p:sp>
        <p:nvSpPr>
          <p:cNvPr id="19" name="สี่เหลี่ยมมุมมน 6">
            <a:extLst>
              <a:ext uri="{FF2B5EF4-FFF2-40B4-BE49-F238E27FC236}">
                <a16:creationId xmlns:a16="http://schemas.microsoft.com/office/drawing/2014/main" xmlns="" id="{F227DE31-B091-4932-8906-F222579DC0A1}"/>
              </a:ext>
            </a:extLst>
          </p:cNvPr>
          <p:cNvSpPr/>
          <p:nvPr/>
        </p:nvSpPr>
        <p:spPr>
          <a:xfrm>
            <a:off x="1060690" y="2507618"/>
            <a:ext cx="10809104" cy="9306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1619"/>
              </a:lnSpc>
              <a:defRPr/>
            </a:pP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เขตสุขภาพที่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พบอัตราตายต่อประชากรแสนคนด้วยโรคเบาหวาน ในปี พ.ศ.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2550 – 2558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มีแนวโน้มสูงขึ้น โดยอัตราตายด้วยโรคเบาหวาน จากอัตรา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20.88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ต่อประชากรแสนคน ในปี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2550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มาเป็น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30.84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ต่อประชากรแสนคน ในปี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2558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และสูงกว่าระดับประเทศ (ประเทศอัตรา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16.78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ต่อแสนประชากร)</a:t>
            </a:r>
            <a:r>
              <a:rPr lang="th-TH" sz="1524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อัตราป่วยด้วยโรคเบาหวานรายใหม่ต่อแสนประชากรลดลง จากอัตรา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567.29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ต่อแสนประชากรในปี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2560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ลดลงเป็นอัตรา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530.21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ต่อแสนประชากรในปี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หรือลดลงร้อยละ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6.54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และพบว่าผู้ป่วยเบาหวานรายใหม่จากกลุ่มเสี่ยงเบาหวานในปี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ลดลงเมื่อเทียบกับปี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2560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2560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1.96, 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ร้อยละ </a:t>
            </a:r>
            <a:r>
              <a:rPr lang="en-US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1.69</a:t>
            </a:r>
            <a:r>
              <a:rPr lang="th-TH" sz="1524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839D2CE-D3D9-4EAE-AB86-6FD5B836EEAE}"/>
              </a:ext>
            </a:extLst>
          </p:cNvPr>
          <p:cNvSpPr/>
          <p:nvPr/>
        </p:nvSpPr>
        <p:spPr>
          <a:xfrm>
            <a:off x="334664" y="3441613"/>
            <a:ext cx="690747" cy="6820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43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</a:t>
            </a:r>
            <a:r>
              <a:rPr lang="en-US" sz="1143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sz="1143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143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มาตการ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2CF3868-BE39-488C-AE46-81B4A6D4041C}"/>
              </a:ext>
            </a:extLst>
          </p:cNvPr>
          <p:cNvSpPr/>
          <p:nvPr/>
        </p:nvSpPr>
        <p:spPr>
          <a:xfrm rot="696833">
            <a:off x="10056425" y="748498"/>
            <a:ext cx="1259731" cy="3754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524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แผนงานที่</a:t>
            </a:r>
            <a:r>
              <a:rPr lang="en-US" sz="1524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…3……</a:t>
            </a:r>
            <a:endParaRPr lang="th-TH" sz="1524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4664" y="1119885"/>
            <a:ext cx="713605" cy="149964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th-TH" sz="1524" dirty="0"/>
          </a:p>
          <a:p>
            <a:pPr algn="ctr"/>
            <a:endParaRPr lang="th-TH" sz="1524" dirty="0"/>
          </a:p>
          <a:p>
            <a:pPr algn="ctr"/>
            <a:r>
              <a:rPr lang="th-TH" sz="1524" dirty="0"/>
              <a:t>เป้าหมาย/</a:t>
            </a:r>
          </a:p>
          <a:p>
            <a:pPr algn="ctr"/>
            <a:r>
              <a:rPr lang="th-TH" sz="1524" dirty="0"/>
              <a:t>ตัวชี้วัด</a:t>
            </a:r>
          </a:p>
          <a:p>
            <a:pPr algn="ctr"/>
            <a:endParaRPr lang="th-TH" sz="1524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75DBACA-A9ED-4B06-A8CB-1840A9875633}"/>
              </a:ext>
            </a:extLst>
          </p:cNvPr>
          <p:cNvSpPr/>
          <p:nvPr/>
        </p:nvSpPr>
        <p:spPr>
          <a:xfrm>
            <a:off x="379863" y="369899"/>
            <a:ext cx="4034333" cy="561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524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หน่วยงานหลัก</a:t>
            </a:r>
            <a:r>
              <a:rPr lang="en-US" sz="1524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524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สำนักงานสาธารณสุขจังหวัดหนองคาย</a:t>
            </a:r>
          </a:p>
          <a:p>
            <a:r>
              <a:rPr lang="th-TH" sz="1524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หน่วยงานร่วม</a:t>
            </a:r>
            <a:r>
              <a:rPr lang="en-US" sz="1524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524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สำนักงานสาธารณสุขจังหวัดทุกแห่งในเขตสุขภาพที่ </a:t>
            </a:r>
            <a:r>
              <a:rPr lang="en-US" sz="1524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endParaRPr lang="th-TH" sz="1524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044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>
            <a:extLst>
              <a:ext uri="{FF2B5EF4-FFF2-40B4-BE49-F238E27FC236}">
                <a16:creationId xmlns:a16="http://schemas.microsoft.com/office/drawing/2014/main" xmlns="" id="{61D10DB0-538E-4292-9E18-3968FA568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69203"/>
            <a:ext cx="1054851" cy="67680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ระดับความสำเร็จ</a:t>
            </a:r>
          </a:p>
        </p:txBody>
      </p:sp>
      <p:graphicFrame>
        <p:nvGraphicFramePr>
          <p:cNvPr id="6" name="Table 23">
            <a:extLst>
              <a:ext uri="{FF2B5EF4-FFF2-40B4-BE49-F238E27FC236}">
                <a16:creationId xmlns:a16="http://schemas.microsoft.com/office/drawing/2014/main" xmlns="" id="{9FC58EF3-619F-431B-8A99-44F12DBDC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4851" y="170656"/>
          <a:ext cx="11137148" cy="6792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4287">
                  <a:extLst>
                    <a:ext uri="{9D8B030D-6E8A-4147-A177-3AD203B41FA5}">
                      <a16:colId xmlns:a16="http://schemas.microsoft.com/office/drawing/2014/main" xmlns="" val="1150039330"/>
                    </a:ext>
                  </a:extLst>
                </a:gridCol>
                <a:gridCol w="2784287">
                  <a:extLst>
                    <a:ext uri="{9D8B030D-6E8A-4147-A177-3AD203B41FA5}">
                      <a16:colId xmlns:a16="http://schemas.microsoft.com/office/drawing/2014/main" xmlns="" val="35520750"/>
                    </a:ext>
                  </a:extLst>
                </a:gridCol>
                <a:gridCol w="2804354">
                  <a:extLst>
                    <a:ext uri="{9D8B030D-6E8A-4147-A177-3AD203B41FA5}">
                      <a16:colId xmlns:a16="http://schemas.microsoft.com/office/drawing/2014/main" xmlns="" val="905450934"/>
                    </a:ext>
                  </a:extLst>
                </a:gridCol>
                <a:gridCol w="2764220">
                  <a:extLst>
                    <a:ext uri="{9D8B030D-6E8A-4147-A177-3AD203B41FA5}">
                      <a16:colId xmlns:a16="http://schemas.microsoft.com/office/drawing/2014/main" xmlns="" val="2588709083"/>
                    </a:ext>
                  </a:extLst>
                </a:gridCol>
              </a:tblGrid>
              <a:tr h="67665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="1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ของหมู่บ้าน/ชุมชนมีการ   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ดำเนินงานหมู่บ้าน/ชุมชนลดเสี่ยงลด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โรคเบาหวาน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ปชช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.อายุ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35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ปีขึ้นไปได้รับคัดกรองเบาหวาน   ร้อยละ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</a:t>
                      </a:r>
                      <a:endParaRPr lang="th-TH" sz="18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ประชาชนอายุ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60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ปีขึ้นไปคัดกรอง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COPD </a:t>
                      </a:r>
                      <a:r>
                        <a:rPr lang="en-US" sz="1800" b="0" u="sng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en-US" sz="1800" b="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3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0%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ประชาชนกลุ่มเสี่ยงเบาหวานปีที่ผ่านมาได้รับคัดกรองเบาหวาน ร้อยละ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ความชุกของผู้ที่มีน้ำหนักเกิน/อ้วน (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BMI </a:t>
                      </a:r>
                      <a:r>
                        <a:rPr lang="en-US" sz="1800" b="0" u="sng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25  kg/m</a:t>
                      </a:r>
                      <a:r>
                        <a:rPr lang="en-US" sz="1800" b="0" kern="1200" baseline="30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ไม่เพิ่มขึ้น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มีระบบฐานข้อมูลพื้นฐานที่ถูกต้อง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ผู้ป่วย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DM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ได้รับการคัดกรองภาวะ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แทรกซ้อนตา  เท้า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ช่องปาก ร้อยละ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40 </a:t>
                      </a:r>
                      <a:endParaRPr lang="th-TH" sz="1800" b="0" kern="1200" baseline="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ไต,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CVD Risk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ร้อยละ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60</a:t>
                      </a:r>
                      <a:endParaRPr lang="th-TH" sz="1800" b="0" kern="1200" baseline="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8. 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ร้อยละกลุ่มสงสัยป่วยความดันโลหิตสูงในเขตรับผิดชอบ ได้รับ การวัดความดันโลหิตที่บ้าน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ของหมู่บ้าน/ชุมชนผ่านเกณฑ์ หมู่บ้าน/ชุมชนต้นแบบลดเสี่ยงลดโรคเบาหวาน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ปชช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.อายุ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35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ปีขึ้นไปได้รับคัดกรองเบาหวาน ร้อยละ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กลุ่มเสี่ยงเบาหวานปีที่ผ่านมาได้รับการคัดกรองเบาหวานร้อยละ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ประชาชนอายุ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60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ปีขึ้นไปคัดกรอง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COPD </a:t>
                      </a:r>
                      <a:r>
                        <a:rPr lang="en-US" sz="1800" b="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0" u="sng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1800" b="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0" u="none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0%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ความชุกของผู้มีภาวะน้ำหนักเกิน/อ้วน (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BMI </a:t>
                      </a:r>
                      <a:r>
                        <a:rPr lang="en-US" sz="1800" b="0" u="sng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en-US" sz="1800" b="0" u="none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25 kg/m</a:t>
                      </a:r>
                      <a:r>
                        <a:rPr lang="en-US" sz="1800" b="0" kern="1200" baseline="30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ลดลงร้อยละ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ผู้ป่วย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DM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ได้รับการคัดกรองภาวะ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แทรกซ้อนตา เท้า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ช่องปาก ร้อยละ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ไต,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CVD Risk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ร้อยละ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7.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ร้อยละกลุ่มสงสัยป่วยความดันโลหิตสูงในเขตรับผิดชอบ ได้รับการวัดความดันโลหิตที่บ้าน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20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800" b="1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50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ของหมู่บ้าน/ชุมชนผ่านเกณฑ์หมู่บ้าน/ชุมชน ต้นแบบลดเสี่ยงลดโรคเบาหวาน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สถานบริการรักษาระดับมาตรฐานการบริการ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NCD Clinic  Plus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คุณภาพ คลินิก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DPAC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คุณภาพ  คลินิก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CKD Clinic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คุณภาพ ตามเกณฑ์ 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3 .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ผู้ป่วย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DM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ได้รับคัดกรองภาวะแทรกซ้อน ตา เท้า ช่องปาก 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60 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ไต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CVD Risk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ความชุกของผู้มีภาวะน้ำหนักเกิน/อ้วน (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BMI </a:t>
                      </a:r>
                      <a:r>
                        <a:rPr lang="en-US" sz="1800" b="0" u="sng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25 kg/m</a:t>
                      </a:r>
                      <a:r>
                        <a:rPr lang="en-US" sz="1800" b="0" kern="1200" baseline="30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 ลดลงร้อยละ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อัตราผู้ป่วยเบาหวานควบคุมระดับน้ำตาลได้ดี (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HbA1C  &lt;7%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 </a:t>
                      </a:r>
                      <a:r>
                        <a:rPr lang="en-US" sz="1800" b="0" u="sng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1800" b="0" u="none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40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6.</a:t>
                      </a:r>
                      <a:r>
                        <a:rPr lang="th-TH" sz="1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ร้อยละผู้ป่วยโรคความดันโลหิตสูงสามารถควบคุมระดับความดันโลหิตได้ดีมากกว่าหรือเท่ากับร้อยละ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50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7. </a:t>
                      </a: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ร้อยละกลุ่มสงสัยป่วยความดันโลหิตสูงในเขตรับผิดชอบได้รับการวัดความดันโลหิต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ที่บ้านร้อยละ 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  <a:endParaRPr lang="th-TH" sz="18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sz="1800" b="1" kern="1200" baseline="0" dirty="0" smtClean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th-TH" sz="1800" b="1" kern="1200" baseline="0" dirty="0" smtClean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15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  </a:t>
                      </a:r>
                      <a:endParaRPr lang="en-US" sz="1500" b="1" dirty="0" smtClean="0">
                        <a:solidFill>
                          <a:srgbClr val="FF000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ไตรมาส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อัตราผู้ป่วยรายใหม่โรคเบาหวานลดลง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ร้อยละผู้ป่วยเบาหวานรายใหม่จากกลุ่มเสี่ยงโรคเบาหวาน(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Pre-DM</a:t>
                      </a:r>
                      <a:r>
                        <a:rPr lang="th-TH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ไม่เกิน 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2.05%</a:t>
                      </a:r>
                      <a:endParaRPr lang="th-TH" sz="1800" b="0" baseline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</a:t>
                      </a:r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อัตราตายโรคเบาหวานลดลง ร้อยละ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th-TH" sz="18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ร้อยละของผู้ป่วย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CKD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ที่มีอัตราการลดลงของ </a:t>
                      </a:r>
                      <a:r>
                        <a:rPr lang="en-US" sz="18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eGFR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&lt;4 ml/min/1.73m2/yr.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อัตราตายโรคหลอดเลือดหัวใจ (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I20 -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I25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&lt;27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ต่อแสน </a:t>
                      </a:r>
                      <a:r>
                        <a:rPr lang="th-TH" sz="1800" b="0" dirty="0" err="1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ปชก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endParaRPr lang="th-TH" sz="18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อัตราตายผู้ป่วยโรคหลอดเลือดสมอง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&lt;7%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อัตราการเกิดการกำเริบเฉียบพลันในผู้ป่วย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COPD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อายุ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ปีขึ้นไป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 110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ครั้งต่อ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ผู้ป่วย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COPD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อัตราผู้ป่วย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COPD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ที่ได้รับการรักษาครบวงจรและได้มาตรฐาน</a:t>
                      </a:r>
                      <a:r>
                        <a:rPr lang="en-US" sz="1800" b="0" u="sng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&gt;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60 %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อัตราการตัดนิ้ว เท้า ขา ใน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DM Foot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ไม่เกิน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30%</a:t>
                      </a:r>
                    </a:p>
                    <a:p>
                      <a:pPr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ร้อยละผู้ป่วยโรคเรื้อรังที่สูบบุหรี่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ได้รับคำแนะนำเพื่อเลิกสูบบุหรี่ </a:t>
                      </a:r>
                      <a:r>
                        <a:rPr lang="en-US" sz="2000" b="0" u="sng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 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ร้อยละผู้ป่วยโรคเรื้อรังที่สูบบุหรี่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เลิกสูบบุหรี่</a:t>
                      </a:r>
                      <a:r>
                        <a:rPr lang="th-TH" sz="20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000" b="0" u="sng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10%</a:t>
                      </a:r>
                      <a:endParaRPr lang="en-US" sz="2000" b="0" dirty="0" smtClean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7105" marR="87105" marT="43552" marB="43552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5698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48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2905" y="178303"/>
            <a:ext cx="8639175" cy="43886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สาขา</a:t>
            </a:r>
            <a:r>
              <a:rPr lang="en-US" b="1" dirty="0" smtClean="0">
                <a:solidFill>
                  <a:srgbClr val="FF0000"/>
                </a:solidFill>
              </a:rPr>
              <a:t> NCD</a:t>
            </a:r>
            <a:endParaRPr lang="th-TH" b="1" dirty="0">
              <a:solidFill>
                <a:srgbClr val="7030A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905" y="2215644"/>
            <a:ext cx="4341324" cy="2580021"/>
          </a:xfrm>
        </p:spPr>
      </p:pic>
      <p:sp>
        <p:nvSpPr>
          <p:cNvPr id="3" name="TextBox 2"/>
          <p:cNvSpPr txBox="1"/>
          <p:nvPr/>
        </p:nvSpPr>
        <p:spPr>
          <a:xfrm>
            <a:off x="2467597" y="1331904"/>
            <a:ext cx="1889793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59937"/>
            <a:endParaRPr lang="en-US" sz="189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4248" y="724504"/>
            <a:ext cx="5142022" cy="1384995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defTabSz="959937"/>
            <a:r>
              <a:rPr lang="en-US" sz="2100" b="1" dirty="0">
                <a:solidFill>
                  <a:srgbClr val="0070C0"/>
                </a:solidFill>
              </a:rPr>
              <a:t>SD D2 </a:t>
            </a:r>
            <a:r>
              <a:rPr lang="th-TH" sz="2100" b="1" dirty="0">
                <a:solidFill>
                  <a:srgbClr val="0070C0"/>
                </a:solidFill>
              </a:rPr>
              <a:t>พัฒนาคลินิก  </a:t>
            </a:r>
            <a:r>
              <a:rPr lang="en-US" sz="2100" b="1" dirty="0">
                <a:solidFill>
                  <a:srgbClr val="0070C0"/>
                </a:solidFill>
              </a:rPr>
              <a:t>NCD Clinic Plus </a:t>
            </a:r>
            <a:r>
              <a:rPr lang="th-TH" sz="2100" b="1" dirty="0">
                <a:solidFill>
                  <a:srgbClr val="0070C0"/>
                </a:solidFill>
              </a:rPr>
              <a:t>คุณภาพ</a:t>
            </a:r>
            <a:r>
              <a:rPr lang="en-US" sz="2100" b="1" dirty="0">
                <a:solidFill>
                  <a:srgbClr val="0070C0"/>
                </a:solidFill>
              </a:rPr>
              <a:t> </a:t>
            </a:r>
            <a:r>
              <a:rPr lang="th-TH" sz="2100" b="1" dirty="0">
                <a:solidFill>
                  <a:srgbClr val="0070C0"/>
                </a:solidFill>
              </a:rPr>
              <a:t>ในรพ.ระดับ  </a:t>
            </a:r>
            <a:r>
              <a:rPr lang="en-US" sz="2100" b="1" dirty="0">
                <a:solidFill>
                  <a:srgbClr val="0070C0"/>
                </a:solidFill>
              </a:rPr>
              <a:t>A,S,M,F </a:t>
            </a:r>
            <a:r>
              <a:rPr lang="th-TH" sz="2100" b="1" dirty="0">
                <a:solidFill>
                  <a:srgbClr val="0070C0"/>
                </a:solidFill>
              </a:rPr>
              <a:t>เชื่อมโยงคลินิกชะลอไตเสื่อม</a:t>
            </a:r>
            <a:endParaRPr lang="en-US" sz="2100" b="1" dirty="0">
              <a:solidFill>
                <a:srgbClr val="0070C0"/>
              </a:solidFill>
            </a:endParaRPr>
          </a:p>
          <a:p>
            <a:pPr defTabSz="959937"/>
            <a:r>
              <a:rPr lang="th-TH" sz="2100" b="1" dirty="0">
                <a:solidFill>
                  <a:srgbClr val="FF0000"/>
                </a:solidFill>
              </a:rPr>
              <a:t>ผลงาน  ดำเนินการได้ในรพ.ระดับ  </a:t>
            </a:r>
            <a:r>
              <a:rPr lang="en-US" sz="2100" b="1" dirty="0">
                <a:solidFill>
                  <a:srgbClr val="0070C0"/>
                </a:solidFill>
              </a:rPr>
              <a:t>A,S,M,F1-3</a:t>
            </a:r>
            <a:r>
              <a:rPr lang="th-TH" sz="2100" b="1" dirty="0">
                <a:solidFill>
                  <a:srgbClr val="FF0000"/>
                </a:solidFill>
              </a:rPr>
              <a:t> ทุกแห่ง รวม </a:t>
            </a:r>
            <a:r>
              <a:rPr lang="en-US" sz="2100" b="1" dirty="0">
                <a:solidFill>
                  <a:srgbClr val="FF0000"/>
                </a:solidFill>
              </a:rPr>
              <a:t>87 </a:t>
            </a:r>
            <a:r>
              <a:rPr lang="th-TH" sz="2100" b="1" dirty="0">
                <a:solidFill>
                  <a:srgbClr val="FF0000"/>
                </a:solidFill>
              </a:rPr>
              <a:t>แห่ง</a:t>
            </a:r>
            <a:endParaRPr lang="en-US" sz="2100" b="1" dirty="0">
              <a:solidFill>
                <a:srgbClr val="FF0000"/>
              </a:solidFill>
            </a:endParaRPr>
          </a:p>
        </p:txBody>
      </p:sp>
      <p:pic>
        <p:nvPicPr>
          <p:cNvPr id="13" name="Picture 5" descr="C:\Users\asus pc\Desktop\hospital.png">
            <a:extLst>
              <a:ext uri="{FF2B5EF4-FFF2-40B4-BE49-F238E27FC236}">
                <a16:creationId xmlns="" xmlns:a16="http://schemas.microsoft.com/office/drawing/2014/main" id="{15D8A3D2-E857-4DAB-BA8C-9B60D84C6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284" y="2551662"/>
            <a:ext cx="458635" cy="4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สี่เหลี่ยมผืนผ้า 63">
            <a:extLst>
              <a:ext uri="{FF2B5EF4-FFF2-40B4-BE49-F238E27FC236}">
                <a16:creationId xmlns="" xmlns:a16="http://schemas.microsoft.com/office/drawing/2014/main" id="{CC3B29DD-1FE7-43BB-A7A4-AB1AAC3DA042}"/>
              </a:ext>
            </a:extLst>
          </p:cNvPr>
          <p:cNvSpPr/>
          <p:nvPr/>
        </p:nvSpPr>
        <p:spPr>
          <a:xfrm>
            <a:off x="3835945" y="3785666"/>
            <a:ext cx="797013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9937"/>
            <a:r>
              <a:rPr lang="th-TH" sz="1890" b="1" dirty="0">
                <a:solidFill>
                  <a:srgbClr val="3333FF"/>
                </a:solidFill>
                <a:latin typeface="DB Adman X" panose="02000506090000020004" pitchFamily="2" charset="-34"/>
                <a:cs typeface="DB Adman X" panose="02000506090000020004" pitchFamily="2" charset="-34"/>
              </a:rPr>
              <a:t>อุดรธานี</a:t>
            </a:r>
          </a:p>
        </p:txBody>
      </p:sp>
      <p:pic>
        <p:nvPicPr>
          <p:cNvPr id="15" name="Picture 5" descr="C:\Users\asus pc\Desktop\hospital.png">
            <a:extLst>
              <a:ext uri="{FF2B5EF4-FFF2-40B4-BE49-F238E27FC236}">
                <a16:creationId xmlns="" xmlns:a16="http://schemas.microsoft.com/office/drawing/2014/main" id="{15D8A3D2-E857-4DAB-BA8C-9B60D84C6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282" y="3327030"/>
            <a:ext cx="458635" cy="4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asus pc\Desktop\hospital.png">
            <a:extLst>
              <a:ext uri="{FF2B5EF4-FFF2-40B4-BE49-F238E27FC236}">
                <a16:creationId xmlns="" xmlns:a16="http://schemas.microsoft.com/office/drawing/2014/main" id="{15D8A3D2-E857-4DAB-BA8C-9B60D84C6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578" y="3165510"/>
            <a:ext cx="458635" cy="4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asus pc\Desktop\hospital.png">
            <a:extLst>
              <a:ext uri="{FF2B5EF4-FFF2-40B4-BE49-F238E27FC236}">
                <a16:creationId xmlns="" xmlns:a16="http://schemas.microsoft.com/office/drawing/2014/main" id="{15D8A3D2-E857-4DAB-BA8C-9B60D84C6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687" y="3821806"/>
            <a:ext cx="458635" cy="4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asus pc\Desktop\hospital.png">
            <a:extLst>
              <a:ext uri="{FF2B5EF4-FFF2-40B4-BE49-F238E27FC236}">
                <a16:creationId xmlns="" xmlns:a16="http://schemas.microsoft.com/office/drawing/2014/main" id="{15D8A3D2-E857-4DAB-BA8C-9B60D84C6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422" y="3309257"/>
            <a:ext cx="458635" cy="4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asus pc\Desktop\hospital.png">
            <a:extLst>
              <a:ext uri="{FF2B5EF4-FFF2-40B4-BE49-F238E27FC236}">
                <a16:creationId xmlns="" xmlns:a16="http://schemas.microsoft.com/office/drawing/2014/main" id="{15D8A3D2-E857-4DAB-BA8C-9B60D84C6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112" y="3462732"/>
            <a:ext cx="458635" cy="4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asus pc\Desktop\hospital.png">
            <a:extLst>
              <a:ext uri="{FF2B5EF4-FFF2-40B4-BE49-F238E27FC236}">
                <a16:creationId xmlns="" xmlns:a16="http://schemas.microsoft.com/office/drawing/2014/main" id="{15D8A3D2-E857-4DAB-BA8C-9B60D84C6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768" y="2419953"/>
            <a:ext cx="458635" cy="4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สี่เหลี่ยมผืนผ้า 63">
            <a:extLst>
              <a:ext uri="{FF2B5EF4-FFF2-40B4-BE49-F238E27FC236}">
                <a16:creationId xmlns="" xmlns:a16="http://schemas.microsoft.com/office/drawing/2014/main" id="{CC3B29DD-1FE7-43BB-A7A4-AB1AAC3DA042}"/>
              </a:ext>
            </a:extLst>
          </p:cNvPr>
          <p:cNvSpPr/>
          <p:nvPr/>
        </p:nvSpPr>
        <p:spPr>
          <a:xfrm>
            <a:off x="3429022" y="2520254"/>
            <a:ext cx="925253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9937"/>
            <a:r>
              <a:rPr lang="th-TH" sz="1890" b="1" dirty="0">
                <a:solidFill>
                  <a:srgbClr val="3333FF"/>
                </a:solidFill>
                <a:latin typeface="DB Adman X" panose="02000506090000020004" pitchFamily="2" charset="-34"/>
                <a:cs typeface="DB Adman X" panose="02000506090000020004" pitchFamily="2" charset="-34"/>
              </a:rPr>
              <a:t>หนองคาย</a:t>
            </a:r>
          </a:p>
        </p:txBody>
      </p:sp>
      <p:sp>
        <p:nvSpPr>
          <p:cNvPr id="24" name="สี่เหลี่ยมผืนผ้า 63">
            <a:extLst>
              <a:ext uri="{FF2B5EF4-FFF2-40B4-BE49-F238E27FC236}">
                <a16:creationId xmlns="" xmlns:a16="http://schemas.microsoft.com/office/drawing/2014/main" id="{CC3B29DD-1FE7-43BB-A7A4-AB1AAC3DA042}"/>
              </a:ext>
            </a:extLst>
          </p:cNvPr>
          <p:cNvSpPr/>
          <p:nvPr/>
        </p:nvSpPr>
        <p:spPr>
          <a:xfrm>
            <a:off x="3236743" y="4280442"/>
            <a:ext cx="835485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9937"/>
            <a:r>
              <a:rPr lang="th-TH" sz="1890" b="1" dirty="0">
                <a:solidFill>
                  <a:srgbClr val="3333FF"/>
                </a:solidFill>
                <a:latin typeface="DB Adman X" panose="02000506090000020004" pitchFamily="2" charset="-34"/>
                <a:cs typeface="DB Adman X" panose="02000506090000020004" pitchFamily="2" charset="-34"/>
              </a:rPr>
              <a:t>หนองบัว</a:t>
            </a:r>
          </a:p>
        </p:txBody>
      </p:sp>
      <p:sp>
        <p:nvSpPr>
          <p:cNvPr id="25" name="สี่เหลี่ยมผืนผ้า 63">
            <a:extLst>
              <a:ext uri="{FF2B5EF4-FFF2-40B4-BE49-F238E27FC236}">
                <a16:creationId xmlns="" xmlns:a16="http://schemas.microsoft.com/office/drawing/2014/main" id="{CC3B29DD-1FE7-43BB-A7A4-AB1AAC3DA042}"/>
              </a:ext>
            </a:extLst>
          </p:cNvPr>
          <p:cNvSpPr/>
          <p:nvPr/>
        </p:nvSpPr>
        <p:spPr>
          <a:xfrm>
            <a:off x="4859502" y="3829177"/>
            <a:ext cx="822661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9937"/>
            <a:r>
              <a:rPr lang="th-TH" sz="1890" b="1" dirty="0">
                <a:solidFill>
                  <a:srgbClr val="3333FF"/>
                </a:solidFill>
                <a:latin typeface="DB Adman X" panose="02000506090000020004" pitchFamily="2" charset="-34"/>
                <a:cs typeface="DB Adman X" panose="02000506090000020004" pitchFamily="2" charset="-34"/>
              </a:rPr>
              <a:t>สกลนคร</a:t>
            </a:r>
          </a:p>
        </p:txBody>
      </p:sp>
      <p:sp>
        <p:nvSpPr>
          <p:cNvPr id="26" name="สี่เหลี่ยมผืนผ้า 63">
            <a:extLst>
              <a:ext uri="{FF2B5EF4-FFF2-40B4-BE49-F238E27FC236}">
                <a16:creationId xmlns="" xmlns:a16="http://schemas.microsoft.com/office/drawing/2014/main" id="{CC3B29DD-1FE7-43BB-A7A4-AB1AAC3DA042}"/>
              </a:ext>
            </a:extLst>
          </p:cNvPr>
          <p:cNvSpPr/>
          <p:nvPr/>
        </p:nvSpPr>
        <p:spPr>
          <a:xfrm>
            <a:off x="5834267" y="4022951"/>
            <a:ext cx="857927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9937"/>
            <a:r>
              <a:rPr lang="th-TH" sz="1890" b="1" dirty="0">
                <a:solidFill>
                  <a:srgbClr val="3333FF"/>
                </a:solidFill>
                <a:latin typeface="DB Adman X" panose="02000506090000020004" pitchFamily="2" charset="-34"/>
                <a:cs typeface="DB Adman X" panose="02000506090000020004" pitchFamily="2" charset="-34"/>
              </a:rPr>
              <a:t>นครพนม</a:t>
            </a:r>
          </a:p>
        </p:txBody>
      </p:sp>
      <p:sp>
        <p:nvSpPr>
          <p:cNvPr id="27" name="สี่เหลี่ยมผืนผ้า 63">
            <a:extLst>
              <a:ext uri="{FF2B5EF4-FFF2-40B4-BE49-F238E27FC236}">
                <a16:creationId xmlns="" xmlns:a16="http://schemas.microsoft.com/office/drawing/2014/main" id="{CC3B29DD-1FE7-43BB-A7A4-AB1AAC3DA042}"/>
              </a:ext>
            </a:extLst>
          </p:cNvPr>
          <p:cNvSpPr/>
          <p:nvPr/>
        </p:nvSpPr>
        <p:spPr>
          <a:xfrm>
            <a:off x="5341799" y="2466323"/>
            <a:ext cx="721671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9937"/>
            <a:r>
              <a:rPr lang="th-TH" sz="1890" b="1" dirty="0">
                <a:solidFill>
                  <a:srgbClr val="3333FF"/>
                </a:solidFill>
                <a:latin typeface="DB Adman X" panose="02000506090000020004" pitchFamily="2" charset="-34"/>
                <a:cs typeface="DB Adman X" panose="02000506090000020004" pitchFamily="2" charset="-34"/>
              </a:rPr>
              <a:t>บึงกาฬ</a:t>
            </a:r>
          </a:p>
        </p:txBody>
      </p:sp>
      <p:sp>
        <p:nvSpPr>
          <p:cNvPr id="28" name="สี่เหลี่ยมผืนผ้า 63">
            <a:extLst>
              <a:ext uri="{FF2B5EF4-FFF2-40B4-BE49-F238E27FC236}">
                <a16:creationId xmlns="" xmlns:a16="http://schemas.microsoft.com/office/drawing/2014/main" id="{CC3B29DD-1FE7-43BB-A7A4-AB1AAC3DA042}"/>
              </a:ext>
            </a:extLst>
          </p:cNvPr>
          <p:cNvSpPr/>
          <p:nvPr/>
        </p:nvSpPr>
        <p:spPr>
          <a:xfrm>
            <a:off x="2663518" y="3360859"/>
            <a:ext cx="455574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9937"/>
            <a:r>
              <a:rPr lang="th-TH" sz="1890" b="1" dirty="0">
                <a:solidFill>
                  <a:srgbClr val="3333FF"/>
                </a:solidFill>
                <a:latin typeface="DB Adman X" panose="02000506090000020004" pitchFamily="2" charset="-34"/>
                <a:cs typeface="DB Adman X" panose="02000506090000020004" pitchFamily="2" charset="-34"/>
              </a:rPr>
              <a:t>เลย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29436" y="737453"/>
            <a:ext cx="4076915" cy="36471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959937"/>
            <a:r>
              <a:rPr lang="th-TH" sz="2100" b="1" dirty="0">
                <a:solidFill>
                  <a:srgbClr val="7030A0"/>
                </a:solidFill>
                <a:sym typeface="Wingdings 2"/>
              </a:rPr>
              <a:t>ปี  </a:t>
            </a:r>
            <a:r>
              <a:rPr lang="en-US" sz="2100" b="1" dirty="0">
                <a:solidFill>
                  <a:srgbClr val="7030A0"/>
                </a:solidFill>
                <a:sym typeface="Wingdings 2"/>
              </a:rPr>
              <a:t>2562  </a:t>
            </a:r>
            <a:r>
              <a:rPr lang="th-TH" sz="2100" b="1" dirty="0">
                <a:solidFill>
                  <a:srgbClr val="7030A0"/>
                </a:solidFill>
                <a:sym typeface="Wingdings 2"/>
              </a:rPr>
              <a:t>จะทำอะไร</a:t>
            </a:r>
            <a:r>
              <a:rPr lang="en-US" sz="2100" b="1" dirty="0">
                <a:solidFill>
                  <a:srgbClr val="7030A0"/>
                </a:solidFill>
                <a:sym typeface="Wingdings 2"/>
              </a:rPr>
              <a:t>????</a:t>
            </a:r>
          </a:p>
          <a:p>
            <a:pPr marL="359976" indent="-359976" defTabSz="959937">
              <a:buFont typeface="Wingdings 2"/>
              <a:buChar char=""/>
            </a:pPr>
            <a:r>
              <a:rPr lang="en-US" sz="2100" b="1" dirty="0">
                <a:solidFill>
                  <a:srgbClr val="FF0000"/>
                </a:solidFill>
                <a:sym typeface="Wingdings 2"/>
              </a:rPr>
              <a:t>Primary prevention </a:t>
            </a:r>
            <a:endParaRPr lang="th-TH" sz="2100" b="1" dirty="0">
              <a:solidFill>
                <a:srgbClr val="FF0000"/>
              </a:solidFill>
              <a:sym typeface="Wingdings 2"/>
            </a:endParaRPr>
          </a:p>
          <a:p>
            <a:pPr defTabSz="959937"/>
            <a:r>
              <a:rPr lang="en-US" sz="2100" b="1" dirty="0">
                <a:solidFill>
                  <a:srgbClr val="0000CC"/>
                </a:solidFill>
              </a:rPr>
              <a:t>1.</a:t>
            </a:r>
            <a:r>
              <a:rPr lang="th-TH" sz="2100" b="1" dirty="0">
                <a:solidFill>
                  <a:srgbClr val="0000CC"/>
                </a:solidFill>
              </a:rPr>
              <a:t> </a:t>
            </a:r>
            <a:r>
              <a:rPr lang="th-TH" sz="2100" b="1" dirty="0" err="1">
                <a:solidFill>
                  <a:srgbClr val="0000CC"/>
                </a:solidFill>
              </a:rPr>
              <a:t>บูรณา</a:t>
            </a:r>
            <a:r>
              <a:rPr lang="th-TH" sz="2100" b="1" dirty="0">
                <a:solidFill>
                  <a:srgbClr val="0000CC"/>
                </a:solidFill>
              </a:rPr>
              <a:t>การแผนร่วมกับ </a:t>
            </a:r>
            <a:r>
              <a:rPr lang="en-US" sz="2100" b="1" dirty="0">
                <a:solidFill>
                  <a:srgbClr val="0000CC"/>
                </a:solidFill>
              </a:rPr>
              <a:t>SP</a:t>
            </a:r>
            <a:r>
              <a:rPr lang="th-TH" sz="2100" b="1" dirty="0">
                <a:solidFill>
                  <a:srgbClr val="0000CC"/>
                </a:solidFill>
              </a:rPr>
              <a:t> </a:t>
            </a:r>
            <a:r>
              <a:rPr lang="en-US" sz="2100" b="1" dirty="0">
                <a:solidFill>
                  <a:srgbClr val="0000CC"/>
                </a:solidFill>
              </a:rPr>
              <a:t>CKD, STEMI , Stroke, COPD ,</a:t>
            </a:r>
            <a:r>
              <a:rPr lang="th-TH" sz="2100" b="1" dirty="0">
                <a:solidFill>
                  <a:srgbClr val="0000CC"/>
                </a:solidFill>
              </a:rPr>
              <a:t>ศัลยกรรม </a:t>
            </a:r>
            <a:r>
              <a:rPr lang="en-US" sz="2100" b="1" dirty="0">
                <a:solidFill>
                  <a:srgbClr val="0000CC"/>
                </a:solidFill>
              </a:rPr>
              <a:t>(Foot  care)</a:t>
            </a:r>
            <a:r>
              <a:rPr lang="th-TH" sz="2100" b="1" dirty="0">
                <a:solidFill>
                  <a:srgbClr val="0000CC"/>
                </a:solidFill>
              </a:rPr>
              <a:t>สุขภาพช่องปาก, </a:t>
            </a:r>
            <a:r>
              <a:rPr lang="th-TH" sz="2100" b="1" dirty="0" err="1">
                <a:solidFill>
                  <a:srgbClr val="0000CC"/>
                </a:solidFill>
              </a:rPr>
              <a:t>พชอ</a:t>
            </a:r>
            <a:r>
              <a:rPr lang="th-TH" sz="2100" b="1" dirty="0">
                <a:solidFill>
                  <a:srgbClr val="0000CC"/>
                </a:solidFill>
              </a:rPr>
              <a:t>. </a:t>
            </a:r>
          </a:p>
          <a:p>
            <a:pPr defTabSz="959937"/>
            <a:r>
              <a:rPr lang="en-US" sz="2100" b="1" dirty="0">
                <a:solidFill>
                  <a:srgbClr val="0000CC"/>
                </a:solidFill>
              </a:rPr>
              <a:t>2.</a:t>
            </a:r>
            <a:r>
              <a:rPr lang="th-TH" sz="2100" b="1" dirty="0">
                <a:solidFill>
                  <a:srgbClr val="0000CC"/>
                </a:solidFill>
              </a:rPr>
              <a:t> ปรับพฤติกรรมสุขภาพกลุ่มเสี่ยงเบาหวาน อ้วนลงพุง (</a:t>
            </a:r>
            <a:r>
              <a:rPr lang="en-US" sz="2100" b="1" dirty="0" err="1">
                <a:solidFill>
                  <a:srgbClr val="0000CC"/>
                </a:solidFill>
              </a:rPr>
              <a:t>SelF</a:t>
            </a:r>
            <a:r>
              <a:rPr lang="en-US" sz="2100" b="1" dirty="0">
                <a:solidFill>
                  <a:srgbClr val="0000CC"/>
                </a:solidFill>
              </a:rPr>
              <a:t> Care</a:t>
            </a:r>
            <a:r>
              <a:rPr lang="th-TH" sz="2100" b="1" dirty="0">
                <a:solidFill>
                  <a:srgbClr val="0000CC"/>
                </a:solidFill>
              </a:rPr>
              <a:t>) ขยายพื้นที่เป้าหมาย เน้นการจัดการ เรื่องบุหรี่  การกินยา ควบคุมเบาหวาน ความดัน  การออกกำลังกาย  ลดอ้วน  ลดหวาน มัน เค็ม ย่าง ทอด การดื่มแอลกอฮอล์ </a:t>
            </a:r>
            <a:r>
              <a:rPr lang="en-US" sz="2100" b="1" dirty="0">
                <a:solidFill>
                  <a:srgbClr val="0000CC"/>
                </a:solidFill>
              </a:rPr>
              <a:t> </a:t>
            </a:r>
            <a:r>
              <a:rPr lang="th-TH" sz="2100" b="1" dirty="0">
                <a:solidFill>
                  <a:srgbClr val="0000CC"/>
                </a:solidFill>
              </a:rPr>
              <a:t>ความเครียด  การพักผ่อน</a:t>
            </a:r>
            <a:endParaRPr lang="en-US" sz="2100" b="1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82905" y="5361408"/>
            <a:ext cx="8693049" cy="1643527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defTabSz="959937"/>
            <a:r>
              <a:rPr lang="th-TH" sz="2520" b="1" dirty="0">
                <a:solidFill>
                  <a:srgbClr val="FF0000"/>
                </a:solidFill>
                <a:sym typeface="Wingdings 2"/>
              </a:rPr>
              <a:t>งบประมาณ</a:t>
            </a:r>
          </a:p>
          <a:p>
            <a:pPr defTabSz="959937"/>
            <a:r>
              <a:rPr lang="th-TH" sz="2520" b="1" dirty="0">
                <a:solidFill>
                  <a:srgbClr val="7030A0"/>
                </a:solidFill>
                <a:sym typeface="Wingdings 2"/>
              </a:rPr>
              <a:t>บูรณาการงาน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  + 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งบประมาณร่วมกับ สคร.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8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 อุดรธานี  ฟื้นฟูวิชาการ  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200,000  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บาท</a:t>
            </a:r>
          </a:p>
          <a:p>
            <a:pPr defTabSz="959937"/>
            <a:r>
              <a:rPr lang="en-US" sz="2520" b="1" dirty="0">
                <a:solidFill>
                  <a:srgbClr val="7030A0"/>
                </a:solidFill>
                <a:sym typeface="Wingdings 2"/>
              </a:rPr>
              <a:t>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สปสช. สนับสนุนงบฯ  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PPA  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ปรับพฤติกรรมกลุ่มเสี่ยงเบาหวาน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  4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,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708,725    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บาท</a:t>
            </a:r>
          </a:p>
          <a:p>
            <a:pPr defTabSz="959937"/>
            <a:r>
              <a:rPr lang="en-US" sz="2520" b="1" dirty="0">
                <a:solidFill>
                  <a:srgbClr val="7030A0"/>
                </a:solidFill>
                <a:sym typeface="Wingdings 2"/>
              </a:rPr>
              <a:t>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สำนักงานเขตสุขภาพที่ 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8  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สนับสนุนงบดำเนินการ  </a:t>
            </a:r>
            <a:r>
              <a:rPr lang="en-US" sz="2520" b="1" dirty="0">
                <a:solidFill>
                  <a:srgbClr val="7030A0"/>
                </a:solidFill>
                <a:sym typeface="Wingdings 2"/>
              </a:rPr>
              <a:t>50,000  </a:t>
            </a:r>
            <a:r>
              <a:rPr lang="th-TH" sz="2520" b="1" dirty="0">
                <a:solidFill>
                  <a:srgbClr val="7030A0"/>
                </a:solidFill>
                <a:sym typeface="Wingdings 2"/>
              </a:rPr>
              <a:t>บาท</a:t>
            </a:r>
            <a:endParaRPr lang="en-US" sz="2520" b="1" dirty="0">
              <a:solidFill>
                <a:srgbClr val="FF0000"/>
              </a:solidFill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1704063" y="2921103"/>
            <a:ext cx="9207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14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" name="กล่องข้อความ 29"/>
          <p:cNvSpPr txBox="1"/>
          <p:nvPr/>
        </p:nvSpPr>
        <p:spPr>
          <a:xfrm>
            <a:off x="5270832" y="2011141"/>
            <a:ext cx="9207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8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กล่องข้อความ 30"/>
          <p:cNvSpPr txBox="1"/>
          <p:nvPr/>
        </p:nvSpPr>
        <p:spPr>
          <a:xfrm>
            <a:off x="3151461" y="4738113"/>
            <a:ext cx="9207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กล่องข้อความ 31"/>
          <p:cNvSpPr txBox="1"/>
          <p:nvPr/>
        </p:nvSpPr>
        <p:spPr>
          <a:xfrm>
            <a:off x="3923024" y="4104447"/>
            <a:ext cx="9207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20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3" name="กล่องข้อความ 32"/>
          <p:cNvSpPr txBox="1"/>
          <p:nvPr/>
        </p:nvSpPr>
        <p:spPr>
          <a:xfrm>
            <a:off x="4958131" y="4143100"/>
            <a:ext cx="9207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18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กล่องข้อความ 33"/>
          <p:cNvSpPr txBox="1"/>
          <p:nvPr/>
        </p:nvSpPr>
        <p:spPr>
          <a:xfrm>
            <a:off x="5917185" y="4399330"/>
            <a:ext cx="9207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12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5" name="กล่องข้อความ 34"/>
          <p:cNvSpPr txBox="1"/>
          <p:nvPr/>
        </p:nvSpPr>
        <p:spPr>
          <a:xfrm>
            <a:off x="3412493" y="2160556"/>
            <a:ext cx="92076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3985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1793</TotalTime>
  <Words>1531</Words>
  <Application>Microsoft Office PowerPoint</Application>
  <PresentationFormat>กำหนดเอง</PresentationFormat>
  <Paragraphs>125</Paragraphs>
  <Slides>3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DB Adman X</vt:lpstr>
      <vt:lpstr>TH SarabunPSK</vt:lpstr>
      <vt:lpstr>Wingdings</vt:lpstr>
      <vt:lpstr>Wingdings 2</vt:lpstr>
      <vt:lpstr>Office Theme</vt:lpstr>
      <vt:lpstr>1_Office Theme</vt:lpstr>
      <vt:lpstr>งานนำเสนอ PowerPoint</vt:lpstr>
      <vt:lpstr>งานนำเสนอ PowerPoint</vt:lpstr>
      <vt:lpstr>สาขา NCD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ภาวิณี คำฆะ</dc:creator>
  <cp:lastModifiedBy>yoljit</cp:lastModifiedBy>
  <cp:revision>168</cp:revision>
  <cp:lastPrinted>2017-10-27T07:39:39Z</cp:lastPrinted>
  <dcterms:created xsi:type="dcterms:W3CDTF">2017-07-22T13:07:21Z</dcterms:created>
  <dcterms:modified xsi:type="dcterms:W3CDTF">2018-11-04T14:53:23Z</dcterms:modified>
</cp:coreProperties>
</file>